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78" d="100"/>
          <a:sy n="78" d="100"/>
        </p:scale>
        <p:origin x="63" y="10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805-404D-48D1-9E66-2F0460E2BE44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21E3-4757-42BD-A539-0327FE231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53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805-404D-48D1-9E66-2F0460E2BE44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21E3-4757-42BD-A539-0327FE231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36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805-404D-48D1-9E66-2F0460E2BE44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21E3-4757-42BD-A539-0327FE231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95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805-404D-48D1-9E66-2F0460E2BE44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21E3-4757-42BD-A539-0327FE231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76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805-404D-48D1-9E66-2F0460E2BE44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21E3-4757-42BD-A539-0327FE231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91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805-404D-48D1-9E66-2F0460E2BE44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21E3-4757-42BD-A539-0327FE231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49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805-404D-48D1-9E66-2F0460E2BE44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21E3-4757-42BD-A539-0327FE231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75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805-404D-48D1-9E66-2F0460E2BE44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21E3-4757-42BD-A539-0327FE231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46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805-404D-48D1-9E66-2F0460E2BE44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21E3-4757-42BD-A539-0327FE231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69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805-404D-48D1-9E66-2F0460E2BE44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21E3-4757-42BD-A539-0327FE231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72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805-404D-48D1-9E66-2F0460E2BE44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21E3-4757-42BD-A539-0327FE231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70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9805-404D-48D1-9E66-2F0460E2BE44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121E3-4757-42BD-A539-0327FE2310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88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2.m4a"/><Relationship Id="rId7" Type="http://schemas.openxmlformats.org/officeDocument/2006/relationships/image" Target="../media/image25.jp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3.m4a"/><Relationship Id="rId7" Type="http://schemas.openxmlformats.org/officeDocument/2006/relationships/image" Target="../media/image25.jp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media4.m4a"/><Relationship Id="rId7" Type="http://schemas.openxmlformats.org/officeDocument/2006/relationships/image" Target="../media/image26.jpe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5.jpg"/><Relationship Id="rId5" Type="http://schemas.openxmlformats.org/officeDocument/2006/relationships/image" Target="../media/image23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2.png"/><Relationship Id="rId5" Type="http://schemas.openxmlformats.org/officeDocument/2006/relationships/hyperlink" Target="https://www.youtube.com/watch?v=KoK9j3odb0M" TargetMode="Externa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Der Differenzenquotient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Ein Maß für die Steigung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77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00184" y="656492"/>
            <a:ext cx="666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Wir nehmen eine Funktion 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f(x)</a:t>
            </a:r>
            <a:r>
              <a:rPr lang="de-DE" dirty="0" smtClean="0"/>
              <a:t> und wollen wissen: wie stark verändert sie sich in einem Punkt, und zwar an der Stelle 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dirty="0" smtClean="0"/>
              <a:t>.</a:t>
            </a:r>
          </a:p>
        </p:txBody>
      </p:sp>
      <p:cxnSp>
        <p:nvCxnSpPr>
          <p:cNvPr id="4" name="Gerader Verbinder 3"/>
          <p:cNvCxnSpPr/>
          <p:nvPr/>
        </p:nvCxnSpPr>
        <p:spPr>
          <a:xfrm>
            <a:off x="6236677" y="388424"/>
            <a:ext cx="0" cy="6088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/>
              <p:cNvSpPr txBox="1"/>
              <p:nvPr/>
            </p:nvSpPr>
            <p:spPr>
              <a:xfrm>
                <a:off x="6760308" y="852458"/>
                <a:ext cx="4970585" cy="762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 der Stelle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308" y="852458"/>
                <a:ext cx="4970585" cy="762453"/>
              </a:xfrm>
              <a:prstGeom prst="rect">
                <a:avLst/>
              </a:prstGeom>
              <a:blipFill rotWithShape="0">
                <a:blip r:embed="rId2"/>
                <a:stretch>
                  <a:fillRect l="-3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554892" y="1721338"/>
                <a:ext cx="58224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Dazu wählen wir einen winzigen Wert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 smtClean="0"/>
                  <a:t>.</a:t>
                </a:r>
              </a:p>
              <a:p>
                <a:r>
                  <a:rPr lang="de-DE" dirty="0" smtClean="0"/>
                  <a:t>Dieser Wert ist die Veränderung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 smtClean="0"/>
                  <a:t>.</a:t>
                </a:r>
                <a:endParaRPr lang="de-DE" dirty="0"/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92" y="1721338"/>
                <a:ext cx="5822462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838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547077" y="2786185"/>
                <a:ext cx="58302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Wir haben jetzt einen </a:t>
                </a:r>
                <a:r>
                  <a:rPr lang="de-DE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de-DE" dirty="0" smtClean="0"/>
                  <a:t>-Wert und einen neuen etwas veränderten Wert, nämlich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77" y="2786185"/>
                <a:ext cx="583027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941" t="-5660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6564923" y="1721338"/>
                <a:ext cx="2704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923" y="1721338"/>
                <a:ext cx="270412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6760308" y="347785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Beispiel: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6893169" y="2839719"/>
                <a:ext cx="36185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=1,2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𝑢𝑛𝑑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=1,201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169" y="2839719"/>
                <a:ext cx="361852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/>
              <p:cNvSpPr txBox="1"/>
              <p:nvPr/>
            </p:nvSpPr>
            <p:spPr>
              <a:xfrm>
                <a:off x="651241" y="3817815"/>
                <a:ext cx="54316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Jetzt berechnen wir die dazugehörigen </a:t>
                </a:r>
                <a:r>
                  <a:rPr lang="de-DE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de-DE" dirty="0" smtClean="0"/>
                  <a:t>-Werte.</a:t>
                </a:r>
              </a:p>
              <a:p>
                <a:r>
                  <a:rPr lang="de-DE" dirty="0" smtClean="0"/>
                  <a:t>Sie heißen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41" y="3817815"/>
                <a:ext cx="5431693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010" t="-5660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/>
              <p:cNvSpPr txBox="1"/>
              <p:nvPr/>
            </p:nvSpPr>
            <p:spPr>
              <a:xfrm>
                <a:off x="6377354" y="3817815"/>
                <a:ext cx="5619262" cy="1687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∙1,2=6,048</m:t>
                      </m:r>
                    </m:oMath>
                  </m:oMathPara>
                </a14:m>
                <a:endParaRPr lang="de-DE" b="0" dirty="0" smtClean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∙1,2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de-DE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6,0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5111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endParaRPr lang="de-DE" dirty="0" smtClean="0"/>
              </a:p>
            </p:txBody>
          </p:sp>
        </mc:Choice>
        <mc:Fallback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354" y="3817815"/>
                <a:ext cx="5619262" cy="16871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13"/>
              <p:cNvSpPr txBox="1"/>
              <p:nvPr/>
            </p:nvSpPr>
            <p:spPr>
              <a:xfrm>
                <a:off x="700820" y="4915878"/>
                <a:ext cx="5382114" cy="2014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Wir ziehen den alten Wert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 vom neuen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+∆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r>
                  <a:rPr lang="de-DE" dirty="0" smtClean="0"/>
                  <a:t>Ab und teilen das durch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 smtClean="0"/>
                  <a:t>, </a:t>
                </a:r>
              </a:p>
              <a:p>
                <a:r>
                  <a:rPr lang="de-DE" dirty="0" smtClean="0"/>
                  <a:t>das nennt man </a:t>
                </a:r>
                <a:r>
                  <a:rPr lang="de-DE" b="1" dirty="0" smtClean="0">
                    <a:solidFill>
                      <a:srgbClr val="FF0000"/>
                    </a:solidFill>
                  </a:rPr>
                  <a:t>Differenzenquotient</a:t>
                </a:r>
                <a:r>
                  <a:rPr lang="de-DE" dirty="0" smtClean="0"/>
                  <a:t> und schreibt</a:t>
                </a:r>
              </a:p>
              <a:p>
                <a:endParaRPr lang="de-DE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20" y="4915878"/>
                <a:ext cx="5382114" cy="2014847"/>
              </a:xfrm>
              <a:prstGeom prst="rect">
                <a:avLst/>
              </a:prstGeom>
              <a:blipFill rotWithShape="0">
                <a:blip r:embed="rId9"/>
                <a:stretch>
                  <a:fillRect l="-1019" t="-15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/>
              <p:cNvSpPr txBox="1"/>
              <p:nvPr/>
            </p:nvSpPr>
            <p:spPr>
              <a:xfrm>
                <a:off x="6683573" y="5890243"/>
                <a:ext cx="3959033" cy="649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de-DE" dirty="0"/>
                            <m:t> 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6,051118−6,048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0,001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=3,1176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573" y="5890243"/>
                <a:ext cx="3959033" cy="64921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9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/>
          <p:cNvCxnSpPr/>
          <p:nvPr/>
        </p:nvCxnSpPr>
        <p:spPr>
          <a:xfrm>
            <a:off x="5907429" y="450794"/>
            <a:ext cx="0" cy="6088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/>
              <p:cNvSpPr txBox="1"/>
              <p:nvPr/>
            </p:nvSpPr>
            <p:spPr>
              <a:xfrm>
                <a:off x="7733651" y="274120"/>
                <a:ext cx="4161693" cy="762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 der Stelle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651" y="274120"/>
                <a:ext cx="4161693" cy="762453"/>
              </a:xfrm>
              <a:prstGeom prst="rect">
                <a:avLst/>
              </a:prstGeom>
              <a:blipFill rotWithShape="0">
                <a:blip r:embed="rId2"/>
                <a:stretch>
                  <a:fillRect l="-4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6760308" y="347785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Beispiel: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13"/>
              <p:cNvSpPr txBox="1"/>
              <p:nvPr/>
            </p:nvSpPr>
            <p:spPr>
              <a:xfrm>
                <a:off x="725905" y="437663"/>
                <a:ext cx="5189236" cy="781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Unser </a:t>
                </a:r>
                <a:r>
                  <a:rPr lang="de-DE" b="1" dirty="0" smtClean="0">
                    <a:solidFill>
                      <a:srgbClr val="FF0000"/>
                    </a:solidFill>
                  </a:rPr>
                  <a:t>Differenzenquotient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de-DE" dirty="0" smtClean="0"/>
              </a:p>
              <a:p>
                <a:r>
                  <a:rPr lang="de-DE" dirty="0" smtClean="0"/>
                  <a:t>liefert einen Wert für einen bestimmten Wert von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de-DE" dirty="0" smtClean="0"/>
              </a:p>
            </p:txBody>
          </p:sp>
        </mc:Choice>
        <mc:Fallback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05" y="437663"/>
                <a:ext cx="5189236" cy="781945"/>
              </a:xfrm>
              <a:prstGeom prst="rect">
                <a:avLst/>
              </a:prstGeom>
              <a:blipFill rotWithShape="0">
                <a:blip r:embed="rId3"/>
                <a:stretch>
                  <a:fillRect l="-940" b="-117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/>
              <p:cNvSpPr txBox="1"/>
              <p:nvPr/>
            </p:nvSpPr>
            <p:spPr>
              <a:xfrm>
                <a:off x="7733651" y="886345"/>
                <a:ext cx="1875129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de-DE" dirty="0"/>
                            <m:t> 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=3,1176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651" y="886345"/>
                <a:ext cx="1875129" cy="6199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762000" y="1832708"/>
            <a:ext cx="519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ist aber nicht genau an der Stelle 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  <a:endParaRPr lang="de-DE" dirty="0" smtClean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816708" y="2512647"/>
                <a:ext cx="50984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Es wird umso genauer und kommt auf den Punkt,</a:t>
                </a:r>
                <a:br>
                  <a:rPr lang="de-DE" dirty="0" smtClean="0"/>
                </a:br>
                <a:r>
                  <a:rPr lang="de-DE" dirty="0" smtClean="0"/>
                  <a:t>wenn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 smtClean="0"/>
                  <a:t> immer kleiner und kleiner wird.</a:t>
                </a:r>
                <a:endParaRPr lang="de-DE" dirty="0"/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08" y="2512647"/>
                <a:ext cx="5098433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077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/>
              <p:cNvSpPr txBox="1"/>
              <p:nvPr/>
            </p:nvSpPr>
            <p:spPr>
              <a:xfrm>
                <a:off x="6725139" y="2577904"/>
                <a:ext cx="3735754" cy="9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=0,00001</m:t>
                      </m:r>
                    </m:oMath>
                  </m:oMathPara>
                </a14:m>
                <a:endParaRPr lang="de-DE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=0,0000000001 </m:t>
                      </m:r>
                      <m:r>
                        <m:rPr>
                          <m:nor/>
                        </m:rPr>
                        <a:rPr lang="de-DE" dirty="0"/>
                        <m:t>usw</m:t>
                      </m:r>
                      <m:r>
                        <m:rPr>
                          <m:nor/>
                        </m:rPr>
                        <a:rPr lang="de-DE" dirty="0"/>
                        <m:t>.</m:t>
                      </m:r>
                    </m:oMath>
                  </m:oMathPara>
                </a14:m>
                <a:endParaRPr lang="de-DE" dirty="0"/>
              </a:p>
              <a:p>
                <a:endParaRPr lang="de-DE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39" y="2577904"/>
                <a:ext cx="3735754" cy="9169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/>
              <p:cNvSpPr txBox="1"/>
              <p:nvPr/>
            </p:nvSpPr>
            <p:spPr>
              <a:xfrm>
                <a:off x="847969" y="3351016"/>
                <a:ext cx="5067172" cy="10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Was geschieht denn mit dem </a:t>
                </a:r>
                <a:r>
                  <a:rPr lang="de-DE" b="1" dirty="0">
                    <a:solidFill>
                      <a:srgbClr val="FF0000"/>
                    </a:solidFill>
                  </a:rPr>
                  <a:t>Differenzenquotient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de-DE" dirty="0" smtClean="0"/>
                  <a:t>, wenn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 smtClean="0"/>
                  <a:t> jetzt ganz verschwindet. Darf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dirty="0" smtClean="0"/>
                  <a:t> werden?</a:t>
                </a:r>
                <a:endParaRPr lang="de-DE" dirty="0"/>
              </a:p>
            </p:txBody>
          </p:sp>
        </mc:Choice>
        <mc:Fallback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69" y="3351016"/>
                <a:ext cx="5067172" cy="1058944"/>
              </a:xfrm>
              <a:prstGeom prst="rect">
                <a:avLst/>
              </a:prstGeom>
              <a:blipFill rotWithShape="0">
                <a:blip r:embed="rId7"/>
                <a:stretch>
                  <a:fillRect l="-963" t="-3468" b="-86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feld 17"/>
              <p:cNvSpPr txBox="1"/>
              <p:nvPr/>
            </p:nvSpPr>
            <p:spPr>
              <a:xfrm>
                <a:off x="6012088" y="3839692"/>
                <a:ext cx="60829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=0↔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1,2+0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(1,2)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88" y="3839692"/>
                <a:ext cx="608294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feld 18"/>
              <p:cNvSpPr txBox="1"/>
              <p:nvPr/>
            </p:nvSpPr>
            <p:spPr>
              <a:xfrm>
                <a:off x="6124074" y="4553830"/>
                <a:ext cx="5213684" cy="62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(1,2)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074" y="4553830"/>
                <a:ext cx="5213684" cy="6298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feld 19"/>
              <p:cNvSpPr txBox="1"/>
              <p:nvPr/>
            </p:nvSpPr>
            <p:spPr>
              <a:xfrm>
                <a:off x="816708" y="4483768"/>
                <a:ext cx="48503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So geht es leider nicht. Wir schauen, was passiert eigentlich, wenn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 smtClean="0"/>
                  <a:t> immer kleiner und kleiner wird. Wir schauen uns den Prozess an, ob er an eine Grenze läuft. Man schreibt</a:t>
                </a:r>
                <a:endParaRPr lang="de-DE" dirty="0"/>
              </a:p>
            </p:txBody>
          </p:sp>
        </mc:Choice>
        <mc:Fallback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08" y="4483768"/>
                <a:ext cx="4850329" cy="1200329"/>
              </a:xfrm>
              <a:prstGeom prst="rect">
                <a:avLst/>
              </a:prstGeom>
              <a:blipFill rotWithShape="0">
                <a:blip r:embed="rId10"/>
                <a:stretch>
                  <a:fillRect l="-1131" t="-3061" b="-76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feld 20"/>
              <p:cNvSpPr txBox="1"/>
              <p:nvPr/>
            </p:nvSpPr>
            <p:spPr>
              <a:xfrm>
                <a:off x="894348" y="5819274"/>
                <a:ext cx="3828549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48" y="5819274"/>
                <a:ext cx="3828549" cy="6298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feld 21"/>
              <p:cNvSpPr txBox="1"/>
              <p:nvPr/>
            </p:nvSpPr>
            <p:spPr>
              <a:xfrm>
                <a:off x="6404811" y="5684097"/>
                <a:ext cx="4176849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1,2+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(1,2)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811" y="5684097"/>
                <a:ext cx="4176849" cy="62985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1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9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/>
          <p:cNvCxnSpPr/>
          <p:nvPr/>
        </p:nvCxnSpPr>
        <p:spPr>
          <a:xfrm>
            <a:off x="7059358" y="369550"/>
            <a:ext cx="0" cy="583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644344" y="1127602"/>
            <a:ext cx="61005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Um jetzt weiterzukommen, beschäftigen wir uns ein wenig mit </a:t>
            </a:r>
          </a:p>
          <a:p>
            <a:endParaRPr lang="de-DE" dirty="0"/>
          </a:p>
          <a:p>
            <a:r>
              <a:rPr lang="de-DE" sz="4400" b="1" dirty="0" smtClean="0">
                <a:solidFill>
                  <a:srgbClr val="FF0000"/>
                </a:solidFill>
              </a:rPr>
              <a:t>Grenzwertbetrachtungen</a:t>
            </a:r>
            <a:endParaRPr lang="de-D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3848" y="-448860"/>
            <a:ext cx="9144000" cy="2387600"/>
          </a:xfrm>
        </p:spPr>
        <p:txBody>
          <a:bodyPr/>
          <a:lstStyle/>
          <a:p>
            <a:r>
              <a:rPr lang="de-DE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Achill und die Schildkröte</a:t>
            </a:r>
            <a:endParaRPr lang="de-DE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6575" y="4426286"/>
            <a:ext cx="9144000" cy="1655762"/>
          </a:xfrm>
        </p:spPr>
        <p:txBody>
          <a:bodyPr>
            <a:normAutofit/>
          </a:bodyPr>
          <a:lstStyle/>
          <a:p>
            <a:r>
              <a:rPr lang="de-DE" sz="3200" dirty="0" smtClean="0"/>
              <a:t>Ein Paradoxon von Xenon</a:t>
            </a:r>
            <a:endParaRPr lang="de-DE" sz="3200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4"/>
    </mc:Choice>
    <mc:Fallback xmlns="">
      <p:transition spd="slow" advTm="4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24965" r="16622" b="5715"/>
          <a:stretch/>
        </p:blipFill>
        <p:spPr>
          <a:xfrm>
            <a:off x="6473997" y="4815920"/>
            <a:ext cx="1008000" cy="64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62" y="4124924"/>
            <a:ext cx="997314" cy="1381992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>
            <a:off x="1528997" y="5505073"/>
            <a:ext cx="9323882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>
            <a:endCxn id="9" idx="0"/>
          </p:cNvCxnSpPr>
          <p:nvPr/>
        </p:nvCxnSpPr>
        <p:spPr>
          <a:xfrm flipH="1">
            <a:off x="2227022" y="5508757"/>
            <a:ext cx="4029" cy="18731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>
            <a:endCxn id="10" idx="0"/>
          </p:cNvCxnSpPr>
          <p:nvPr/>
        </p:nvCxnSpPr>
        <p:spPr>
          <a:xfrm>
            <a:off x="6977997" y="5508757"/>
            <a:ext cx="1" cy="20805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710962" y="5696075"/>
            <a:ext cx="103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Start 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617963" y="571681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100m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07925" y="3543853"/>
            <a:ext cx="465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Achilles ist 10 mal so schnell wie die Schildkröte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177307" y="4155131"/>
            <a:ext cx="381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Schildkröte erhält 100m Vorsprung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2227022" y="199849"/>
            <a:ext cx="6375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Schildkröte und Achilles bestreiten einen Wettlauf.</a:t>
            </a:r>
          </a:p>
          <a:p>
            <a:r>
              <a:rPr lang="de-DE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Schildkröte ist sich sicher, dass sie nicht einzuholen ist. </a:t>
            </a:r>
            <a:endParaRPr lang="de-DE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6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"/>
    </mc:Choice>
    <mc:Fallback xmlns="">
      <p:transition spd="slow" advTm="3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26893" r="16622" b="11488"/>
          <a:stretch/>
        </p:blipFill>
        <p:spPr>
          <a:xfrm>
            <a:off x="7694070" y="4922772"/>
            <a:ext cx="1008000" cy="57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40" y="4110479"/>
            <a:ext cx="997314" cy="1381992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>
            <a:off x="1528997" y="5505073"/>
            <a:ext cx="9323882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>
            <a:endCxn id="9" idx="0"/>
          </p:cNvCxnSpPr>
          <p:nvPr/>
        </p:nvCxnSpPr>
        <p:spPr>
          <a:xfrm flipH="1">
            <a:off x="2227022" y="5508757"/>
            <a:ext cx="4029" cy="18731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>
            <a:endCxn id="10" idx="0"/>
          </p:cNvCxnSpPr>
          <p:nvPr/>
        </p:nvCxnSpPr>
        <p:spPr>
          <a:xfrm>
            <a:off x="6977997" y="5508757"/>
            <a:ext cx="1" cy="208056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710962" y="5696075"/>
            <a:ext cx="103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Start 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617963" y="571681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100m</a:t>
            </a:r>
            <a:endParaRPr lang="de-DE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8198070" y="5508757"/>
            <a:ext cx="3205" cy="215621"/>
          </a:xfrm>
          <a:prstGeom prst="line">
            <a:avLst/>
          </a:prstGeom>
          <a:ln w="63500" cap="flat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904734" y="5730825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110m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6190938" y="3077926"/>
            <a:ext cx="4394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Wenn Achilles an der Stelle angekommen ist,</a:t>
            </a:r>
          </a:p>
          <a:p>
            <a:r>
              <a:rPr lang="de-DE" dirty="0"/>
              <a:t>a</a:t>
            </a:r>
            <a:r>
              <a:rPr lang="de-DE" dirty="0" smtClean="0"/>
              <a:t>n der die Schildkröte loslief,</a:t>
            </a:r>
          </a:p>
          <a:p>
            <a:r>
              <a:rPr lang="de-DE" dirty="0"/>
              <a:t>i</a:t>
            </a:r>
            <a:r>
              <a:rPr lang="de-DE" dirty="0" smtClean="0"/>
              <a:t>st diese schon 10 m weiter.</a:t>
            </a:r>
            <a:endParaRPr lang="de-DE" dirty="0"/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96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24"/>
    </mc:Choice>
    <mc:Fallback xmlns="">
      <p:transition spd="slow" advTm="19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13" y="4116634"/>
            <a:ext cx="997314" cy="1381992"/>
          </a:xfrm>
          <a:prstGeom prst="rect">
            <a:avLst/>
          </a:prstGeom>
          <a:blipFill dpi="0" rotWithShape="1">
            <a:blip r:embed="rId7">
              <a:alphaModFix amt="38000"/>
            </a:blip>
            <a:srcRect/>
            <a:tile tx="0" ty="0" sx="100000" sy="100000" flip="none" algn="tl"/>
          </a:blipFill>
        </p:spPr>
      </p:pic>
      <p:cxnSp>
        <p:nvCxnSpPr>
          <p:cNvPr id="7" name="Gerader Verbinder 6"/>
          <p:cNvCxnSpPr>
            <a:endCxn id="9" idx="0"/>
          </p:cNvCxnSpPr>
          <p:nvPr/>
        </p:nvCxnSpPr>
        <p:spPr>
          <a:xfrm flipH="1">
            <a:off x="2227022" y="5508757"/>
            <a:ext cx="4029" cy="18731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>
            <a:endCxn id="10" idx="0"/>
          </p:cNvCxnSpPr>
          <p:nvPr/>
        </p:nvCxnSpPr>
        <p:spPr>
          <a:xfrm>
            <a:off x="6977997" y="5508757"/>
            <a:ext cx="1" cy="208056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710962" y="5696075"/>
            <a:ext cx="103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Start 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617963" y="571681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100m</a:t>
            </a:r>
            <a:endParaRPr lang="de-DE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8198070" y="5508757"/>
            <a:ext cx="3205" cy="215621"/>
          </a:xfrm>
          <a:prstGeom prst="line">
            <a:avLst/>
          </a:prstGeom>
          <a:ln w="63500" cap="flat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904734" y="5730825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110m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6190938" y="3077926"/>
            <a:ext cx="3789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Wenn Achilles die letzte Stelle erreicht</a:t>
            </a:r>
          </a:p>
          <a:p>
            <a:r>
              <a:rPr lang="de-DE" dirty="0" smtClean="0"/>
              <a:t>an der die Schildkröte vorher war,</a:t>
            </a:r>
          </a:p>
          <a:p>
            <a:r>
              <a:rPr lang="de-DE" dirty="0" smtClean="0"/>
              <a:t>ist diese wieder 1 m weiter.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27597" r="18421" b="8402"/>
          <a:stretch/>
        </p:blipFill>
        <p:spPr>
          <a:xfrm>
            <a:off x="8016992" y="4929073"/>
            <a:ext cx="972000" cy="576000"/>
          </a:xfrm>
          <a:prstGeom prst="rect">
            <a:avLst/>
          </a:prstGeom>
        </p:spPr>
      </p:pic>
      <p:cxnSp>
        <p:nvCxnSpPr>
          <p:cNvPr id="12" name="Gerader Verbinder 11"/>
          <p:cNvCxnSpPr/>
          <p:nvPr/>
        </p:nvCxnSpPr>
        <p:spPr>
          <a:xfrm>
            <a:off x="8429890" y="5515203"/>
            <a:ext cx="3205" cy="215621"/>
          </a:xfrm>
          <a:prstGeom prst="line">
            <a:avLst/>
          </a:prstGeom>
          <a:ln w="63500" cap="flat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/>
        </p:nvCxnSpPr>
        <p:spPr>
          <a:xfrm>
            <a:off x="1528997" y="5505073"/>
            <a:ext cx="9323882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725867" y="4007703"/>
            <a:ext cx="44272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Also holt Achilles die Schildkröte nie ein, </a:t>
            </a:r>
            <a:br>
              <a:rPr lang="de-DE" dirty="0" smtClean="0"/>
            </a:br>
            <a:r>
              <a:rPr lang="de-DE" dirty="0" smtClean="0"/>
              <a:t>denn immer, wenn er an der Stelle ankommt,</a:t>
            </a:r>
            <a:br>
              <a:rPr lang="de-DE" dirty="0" smtClean="0"/>
            </a:br>
            <a:r>
              <a:rPr lang="de-DE" dirty="0" smtClean="0"/>
              <a:t>an der die Schildkröte vorher war,</a:t>
            </a:r>
            <a:br>
              <a:rPr lang="de-DE" dirty="0" smtClean="0"/>
            </a:br>
            <a:r>
              <a:rPr lang="de-DE" dirty="0" smtClean="0"/>
              <a:t>ist diese schon ein Stück weitergelaufen.</a:t>
            </a:r>
          </a:p>
          <a:p>
            <a:r>
              <a:rPr lang="de-DE" dirty="0" smtClean="0"/>
              <a:t>????</a:t>
            </a:r>
            <a:endParaRPr lang="de-DE" dirty="0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8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8"/>
    </mc:Choice>
    <mc:Fallback xmlns="">
      <p:transition spd="slow" advTm="36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21443" y="5966480"/>
            <a:ext cx="6820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https://www.youtube.com/watch?v=KoK9j3odb0M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61955" y="45133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0" i="0" dirty="0" smtClean="0">
                <a:effectLst/>
                <a:latin typeface="Roboto"/>
              </a:rPr>
              <a:t>Mathematik zum Anfassen - Wann überholt Achilles die Schildkröte? (2. Staffel, 6. Folge)</a:t>
            </a:r>
            <a:endParaRPr lang="de-DE" b="0" i="0" dirty="0">
              <a:effectLst/>
              <a:latin typeface="Roboto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07961" y="695459"/>
            <a:ext cx="949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Eine anschauliche Lösung und mehr Hintergründe findet Ihr in dem unten angegebenen </a:t>
            </a:r>
            <a:r>
              <a:rPr lang="de-DE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Youtube</a:t>
            </a:r>
            <a:r>
              <a:rPr lang="de-D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-Video.</a:t>
            </a:r>
            <a:endParaRPr lang="de-D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3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8"/>
    </mc:Choice>
    <mc:Fallback xmlns="">
      <p:transition spd="slow" advTm="13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7.9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Breitbild</PresentationFormat>
  <Paragraphs>64</Paragraphs>
  <Slides>10</Slides>
  <Notes>0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Roboto</vt:lpstr>
      <vt:lpstr>Times New Roman</vt:lpstr>
      <vt:lpstr>Office Theme</vt:lpstr>
      <vt:lpstr>Der Differenzenquotient</vt:lpstr>
      <vt:lpstr>PowerPoint-Präsentation</vt:lpstr>
      <vt:lpstr>PowerPoint-Präsentation</vt:lpstr>
      <vt:lpstr>PowerPoint-Präsentation</vt:lpstr>
      <vt:lpstr>Achill und die Schildkröte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Differenzenquotient</dc:title>
  <dc:creator>Florian Schulz</dc:creator>
  <cp:lastModifiedBy>Florian Schulz</cp:lastModifiedBy>
  <cp:revision>12</cp:revision>
  <dcterms:created xsi:type="dcterms:W3CDTF">2021-01-18T11:35:10Z</dcterms:created>
  <dcterms:modified xsi:type="dcterms:W3CDTF">2021-01-18T17:32:07Z</dcterms:modified>
</cp:coreProperties>
</file>